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2" r:id="rId4"/>
    <p:sldId id="260" r:id="rId5"/>
    <p:sldId id="261" r:id="rId6"/>
    <p:sldId id="256" r:id="rId7"/>
    <p:sldId id="257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21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260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56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6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5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2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257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312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81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7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2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3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4F878-5DFB-4FB5-B63C-251DCF1B5942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5A130-FBC7-4A11-B268-3E32948BA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5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6572" y="115288"/>
            <a:ext cx="8612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THE OPTICAL SIGNATURES OF CLIMATE CHANGE </a:t>
            </a:r>
          </a:p>
          <a:p>
            <a:pPr algn="ctr"/>
            <a:r>
              <a:rPr lang="en-US" sz="2400" b="1" dirty="0" smtClean="0"/>
              <a:t>IMPACTS ON PHYTOPLANKTON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06026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7824" y="1207008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Question:</a:t>
            </a:r>
          </a:p>
          <a:p>
            <a:endParaRPr lang="en-US" sz="2400" b="1" dirty="0" smtClean="0"/>
          </a:p>
          <a:p>
            <a:pPr marL="342900" indent="-342900">
              <a:buFontTx/>
              <a:buChar char="-"/>
            </a:pPr>
            <a:r>
              <a:rPr lang="en-US" sz="2400" b="1" dirty="0" smtClean="0"/>
              <a:t>Are there optical signatures of community changes?</a:t>
            </a:r>
          </a:p>
          <a:p>
            <a:pPr marL="342900" indent="-342900">
              <a:buFontTx/>
              <a:buChar char="-"/>
            </a:pPr>
            <a:endParaRPr lang="en-US" sz="2400" b="1" dirty="0" smtClean="0"/>
          </a:p>
          <a:p>
            <a:pPr marL="342900" indent="-342900">
              <a:buFontTx/>
              <a:buChar char="-"/>
            </a:pPr>
            <a:r>
              <a:rPr lang="en-US" sz="2400" b="1" dirty="0" smtClean="0"/>
              <a:t>How to determine “trend” statistically : especially for non-linear changes</a:t>
            </a:r>
            <a:r>
              <a:rPr lang="en-US" sz="2400" b="1" dirty="0" smtClean="0"/>
              <a:t>?</a:t>
            </a:r>
          </a:p>
          <a:p>
            <a:pPr marL="342900" indent="-342900">
              <a:buFontTx/>
              <a:buChar char="-"/>
            </a:pPr>
            <a:endParaRPr lang="en-US" sz="2400" b="1" dirty="0"/>
          </a:p>
          <a:p>
            <a:pPr marL="342900" indent="-342900">
              <a:buFontTx/>
              <a:buChar char="-"/>
            </a:pPr>
            <a:r>
              <a:rPr lang="en-US" sz="2400" b="1" dirty="0" smtClean="0"/>
              <a:t>Which regions have “trends” even in the control run?</a:t>
            </a:r>
            <a:endParaRPr lang="en-US" sz="2400" b="1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5813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8" r="19831" b="63168"/>
          <a:stretch/>
        </p:blipFill>
        <p:spPr>
          <a:xfrm>
            <a:off x="97535" y="2267712"/>
            <a:ext cx="3925825" cy="20205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98" r="16997" b="62945"/>
          <a:stretch/>
        </p:blipFill>
        <p:spPr>
          <a:xfrm>
            <a:off x="97535" y="234923"/>
            <a:ext cx="4096513" cy="203278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98" r="19330" b="63390"/>
          <a:stretch/>
        </p:blipFill>
        <p:spPr>
          <a:xfrm>
            <a:off x="97535" y="4312693"/>
            <a:ext cx="3998976" cy="20084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98" r="17998" b="60723"/>
          <a:stretch/>
        </p:blipFill>
        <p:spPr>
          <a:xfrm>
            <a:off x="4328159" y="2267712"/>
            <a:ext cx="4242817" cy="21547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31" r="19998" b="62723"/>
          <a:stretch/>
        </p:blipFill>
        <p:spPr>
          <a:xfrm>
            <a:off x="4504943" y="4312693"/>
            <a:ext cx="3889248" cy="20449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97" t="5354" r="20916" b="61310"/>
          <a:stretch/>
        </p:blipFill>
        <p:spPr>
          <a:xfrm>
            <a:off x="4606770" y="547003"/>
            <a:ext cx="3685593" cy="1828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0144" y="16282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2000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606770" y="69212"/>
            <a:ext cx="3609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Difference (2100-2000)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575473" y="6467402"/>
            <a:ext cx="1637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year averages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92362" y="109207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880826" y="5819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cxnSp>
        <p:nvCxnSpPr>
          <p:cNvPr id="14" name="Straight Arrow Connector 13"/>
          <p:cNvCxnSpPr>
            <a:stCxn id="11" idx="1"/>
          </p:cNvCxnSpPr>
          <p:nvPr/>
        </p:nvCxnSpPr>
        <p:spPr>
          <a:xfrm flipH="1" flipV="1">
            <a:off x="2852257" y="1208015"/>
            <a:ext cx="1040105" cy="68722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2" idx="1"/>
          </p:cNvCxnSpPr>
          <p:nvPr/>
        </p:nvCxnSpPr>
        <p:spPr>
          <a:xfrm flipH="1">
            <a:off x="2986193" y="766608"/>
            <a:ext cx="894633" cy="256741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959418" y="15875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3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935893" y="200647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</a:t>
            </a:r>
            <a:endParaRPr lang="en-US" b="1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299995" y="1754388"/>
            <a:ext cx="1635898" cy="17837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8" idx="1"/>
          </p:cNvCxnSpPr>
          <p:nvPr/>
        </p:nvCxnSpPr>
        <p:spPr>
          <a:xfrm flipH="1" flipV="1">
            <a:off x="2296743" y="1972110"/>
            <a:ext cx="1639150" cy="219027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00896" y="140289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618" y="9074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6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5146" y="53534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7</a:t>
            </a:r>
            <a:endParaRPr lang="en-US" b="1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277492" y="1092065"/>
            <a:ext cx="1782955" cy="209292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33304" y="1537979"/>
            <a:ext cx="1881390" cy="51351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80445" y="735110"/>
            <a:ext cx="1780002" cy="332145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454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8" r="17331" b="59612"/>
          <a:stretch/>
        </p:blipFill>
        <p:spPr>
          <a:xfrm>
            <a:off x="353567" y="515339"/>
            <a:ext cx="4181857" cy="221566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75473" y="6467402"/>
            <a:ext cx="1637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year averages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2942" y="3298973"/>
            <a:ext cx="816646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Amount of pre-industrial community still in any location in year 2100</a:t>
            </a:r>
          </a:p>
          <a:p>
            <a:r>
              <a:rPr lang="en-US" sz="2000" b="1" dirty="0" smtClean="0"/>
              <a:t>(1=all community still there, 0=none of community there)</a:t>
            </a:r>
          </a:p>
          <a:p>
            <a:r>
              <a:rPr lang="en-US" sz="2000" b="1" dirty="0" smtClean="0"/>
              <a:t>New community can have invaded – so does not imply decrease in biomass</a:t>
            </a: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165" y="4882601"/>
            <a:ext cx="2795096" cy="5954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03165" y="5352176"/>
            <a:ext cx="4167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</a:t>
            </a:r>
            <a:r>
              <a:rPr lang="en-US" baseline="-25000" dirty="0" err="1" smtClean="0"/>
              <a:t>k</a:t>
            </a:r>
            <a:r>
              <a:rPr lang="en-US" dirty="0" smtClean="0"/>
              <a:t> is biomass of each phytoplankton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41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9" r="18997" b="58723"/>
          <a:stretch/>
        </p:blipFill>
        <p:spPr>
          <a:xfrm>
            <a:off x="4533619" y="330822"/>
            <a:ext cx="3913633" cy="226443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98" r="17497" b="63834"/>
          <a:stretch/>
        </p:blipFill>
        <p:spPr>
          <a:xfrm>
            <a:off x="0" y="295883"/>
            <a:ext cx="4279393" cy="198402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98" r="16997" b="62723"/>
          <a:stretch/>
        </p:blipFill>
        <p:spPr>
          <a:xfrm>
            <a:off x="0" y="2380715"/>
            <a:ext cx="4352545" cy="20449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8" r="17331" b="63612"/>
          <a:stretch/>
        </p:blipFill>
        <p:spPr>
          <a:xfrm>
            <a:off x="316992" y="4454992"/>
            <a:ext cx="4035553" cy="19962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0144" y="16282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2000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06770" y="69212"/>
            <a:ext cx="3609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Difference (2100-2000)</a:t>
            </a:r>
            <a:endParaRPr lang="en-US" sz="28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5" r="19330" b="59834"/>
          <a:stretch/>
        </p:blipFill>
        <p:spPr>
          <a:xfrm>
            <a:off x="4606770" y="4425696"/>
            <a:ext cx="3913633" cy="220347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575473" y="6467402"/>
            <a:ext cx="1637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year averages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53" t="61201" r="18919"/>
          <a:stretch/>
        </p:blipFill>
        <p:spPr>
          <a:xfrm>
            <a:off x="4642507" y="2326513"/>
            <a:ext cx="3842158" cy="2128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70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64" r="21664" b="28943"/>
          <a:stretch/>
        </p:blipFill>
        <p:spPr>
          <a:xfrm>
            <a:off x="477837" y="322249"/>
            <a:ext cx="3816097" cy="38981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8" r="19331" b="29831"/>
          <a:stretch/>
        </p:blipFill>
        <p:spPr>
          <a:xfrm>
            <a:off x="4757230" y="322249"/>
            <a:ext cx="4035552" cy="384939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75473" y="6467402"/>
            <a:ext cx="1637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year averages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83" r="23163" b="61583"/>
          <a:stretch/>
        </p:blipFill>
        <p:spPr>
          <a:xfrm>
            <a:off x="704675" y="4620463"/>
            <a:ext cx="3514988" cy="21075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3201" y="4283352"/>
            <a:ext cx="3609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Difference (2100-2000)</a:t>
            </a:r>
            <a:endParaRPr lang="en-US" sz="2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50" t="59978" r="20181"/>
          <a:stretch/>
        </p:blipFill>
        <p:spPr>
          <a:xfrm>
            <a:off x="4870704" y="4379053"/>
            <a:ext cx="3808603" cy="21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017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97" t="5354" r="20916" b="61310"/>
          <a:stretch/>
        </p:blipFill>
        <p:spPr>
          <a:xfrm>
            <a:off x="438538" y="1772812"/>
            <a:ext cx="3685593" cy="1828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8538" y="1126481"/>
            <a:ext cx="33065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Difference in Primary Production </a:t>
            </a:r>
          </a:p>
          <a:p>
            <a:pPr algn="ctr"/>
            <a:r>
              <a:rPr lang="en-US" dirty="0" smtClean="0"/>
              <a:t>(2100-2000)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49" t="5183" r="21809" b="62841"/>
          <a:stretch/>
        </p:blipFill>
        <p:spPr>
          <a:xfrm>
            <a:off x="326571" y="4637309"/>
            <a:ext cx="3704253" cy="17541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2812" y="3793089"/>
            <a:ext cx="3530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Difference in Ratio of Reflectance (R(425)/R(550)</a:t>
            </a:r>
          </a:p>
          <a:p>
            <a:pPr algn="ctr"/>
            <a:r>
              <a:rPr lang="en-US" dirty="0" smtClean="0"/>
              <a:t>(2100-2000)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6572" y="115288"/>
            <a:ext cx="8612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THE OPTICAL SIGNATURES OF CLIMATE CHANGE </a:t>
            </a:r>
          </a:p>
          <a:p>
            <a:pPr algn="ctr"/>
            <a:r>
              <a:rPr lang="en-US" sz="2400" b="1" dirty="0" smtClean="0"/>
              <a:t>IMPACTS ON PHYTOPLANKTON</a:t>
            </a:r>
            <a:endParaRPr lang="en-US" sz="2400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2" t="6667" r="4793" b="81497"/>
          <a:stretch/>
        </p:blipFill>
        <p:spPr>
          <a:xfrm>
            <a:off x="4152124" y="2617237"/>
            <a:ext cx="4786604" cy="81176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7" t="79320" r="3069" b="6666"/>
          <a:stretch/>
        </p:blipFill>
        <p:spPr>
          <a:xfrm>
            <a:off x="4273419" y="5637632"/>
            <a:ext cx="4870581" cy="961054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 flipV="1">
            <a:off x="2463284" y="3219061"/>
            <a:ext cx="2080724" cy="5132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2463283" y="6118159"/>
            <a:ext cx="2169367" cy="15764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7" t="6939" r="3364" b="81224"/>
          <a:stretch/>
        </p:blipFill>
        <p:spPr>
          <a:xfrm>
            <a:off x="4124131" y="1422922"/>
            <a:ext cx="4898573" cy="811764"/>
          </a:xfrm>
          <a:prstGeom prst="rect">
            <a:avLst/>
          </a:prstGeom>
        </p:spPr>
      </p:pic>
      <p:cxnSp>
        <p:nvCxnSpPr>
          <p:cNvPr id="18" name="Straight Arrow Connector 17"/>
          <p:cNvCxnSpPr/>
          <p:nvPr/>
        </p:nvCxnSpPr>
        <p:spPr>
          <a:xfrm flipH="1">
            <a:off x="3130421" y="2080440"/>
            <a:ext cx="1310950" cy="1842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9" t="79320" r="4614" b="7755"/>
          <a:stretch/>
        </p:blipFill>
        <p:spPr>
          <a:xfrm>
            <a:off x="4385388" y="4349231"/>
            <a:ext cx="4637316" cy="886409"/>
          </a:xfrm>
          <a:prstGeom prst="rect">
            <a:avLst/>
          </a:prstGeom>
        </p:spPr>
      </p:pic>
      <p:cxnSp>
        <p:nvCxnSpPr>
          <p:cNvPr id="23" name="Straight Arrow Connector 22"/>
          <p:cNvCxnSpPr/>
          <p:nvPr/>
        </p:nvCxnSpPr>
        <p:spPr>
          <a:xfrm flipH="1">
            <a:off x="3130421" y="4955722"/>
            <a:ext cx="1310950" cy="1842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733523" y="1448587"/>
            <a:ext cx="1002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bg2">
                    <a:lumMod val="25000"/>
                  </a:schemeClr>
                </a:solidFill>
              </a:rPr>
              <a:t>N Atlantic</a:t>
            </a:r>
            <a:endParaRPr lang="en-US" sz="16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33523" y="4377865"/>
            <a:ext cx="1002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bg2">
                    <a:lumMod val="25000"/>
                  </a:schemeClr>
                </a:solidFill>
              </a:rPr>
              <a:t>N Atlantic</a:t>
            </a:r>
            <a:endParaRPr lang="en-US" sz="16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08864" y="2659493"/>
            <a:ext cx="85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bg2">
                    <a:lumMod val="25000"/>
                  </a:schemeClr>
                </a:solidFill>
              </a:rPr>
              <a:t>S Ocean</a:t>
            </a:r>
            <a:endParaRPr lang="en-US" sz="16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05456" y="5667218"/>
            <a:ext cx="85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bg2">
                    <a:lumMod val="25000"/>
                  </a:schemeClr>
                </a:solidFill>
              </a:rPr>
              <a:t>S Ocean</a:t>
            </a:r>
            <a:endParaRPr lang="en-US" sz="16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5473" y="6467402"/>
            <a:ext cx="1637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year averages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124701" y="3641777"/>
            <a:ext cx="8980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FF"/>
                </a:solidFill>
              </a:rPr>
              <a:t>425/550</a:t>
            </a:r>
          </a:p>
          <a:p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</a:rPr>
              <a:t>450/550</a:t>
            </a:r>
          </a:p>
          <a:p>
            <a:r>
              <a:rPr lang="en-US" sz="1600" b="1" dirty="0" smtClean="0">
                <a:solidFill>
                  <a:srgbClr val="00B0F0"/>
                </a:solidFill>
              </a:rPr>
              <a:t>475/550</a:t>
            </a:r>
            <a:endParaRPr lang="en-US" sz="1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492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11" t="5013" r="20406" b="61821"/>
          <a:stretch/>
        </p:blipFill>
        <p:spPr>
          <a:xfrm>
            <a:off x="130629" y="914400"/>
            <a:ext cx="3853543" cy="18194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7358" y="268069"/>
            <a:ext cx="3133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Fraction of 2000 community remaining in 2100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49" t="5183" r="21809" b="62841"/>
          <a:stretch/>
        </p:blipFill>
        <p:spPr>
          <a:xfrm>
            <a:off x="326571" y="4637309"/>
            <a:ext cx="3704253" cy="17541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2812" y="3793089"/>
            <a:ext cx="3530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Difference in Ratio of Reflectance (R(425)/R(550)</a:t>
            </a:r>
          </a:p>
          <a:p>
            <a:pPr algn="ctr"/>
            <a:r>
              <a:rPr lang="en-US" dirty="0" smtClean="0"/>
              <a:t>(2100-2000)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7" t="79320" r="3069" b="6666"/>
          <a:stretch/>
        </p:blipFill>
        <p:spPr>
          <a:xfrm>
            <a:off x="4273419" y="5637632"/>
            <a:ext cx="4870581" cy="961054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H="1" flipV="1">
            <a:off x="2463283" y="6118159"/>
            <a:ext cx="2169367" cy="15764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9" t="79320" r="4614" b="7755"/>
          <a:stretch/>
        </p:blipFill>
        <p:spPr>
          <a:xfrm>
            <a:off x="4385388" y="4349231"/>
            <a:ext cx="4637316" cy="886409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H="1">
            <a:off x="3130421" y="4955722"/>
            <a:ext cx="1310950" cy="1842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33523" y="4377865"/>
            <a:ext cx="1002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bg2">
                    <a:lumMod val="25000"/>
                  </a:schemeClr>
                </a:solidFill>
              </a:rPr>
              <a:t>N Atlantic</a:t>
            </a:r>
            <a:endParaRPr lang="en-US" sz="16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05456" y="5667218"/>
            <a:ext cx="85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bg2">
                    <a:lumMod val="25000"/>
                  </a:schemeClr>
                </a:solidFill>
              </a:rPr>
              <a:t>S Ocean</a:t>
            </a:r>
            <a:endParaRPr lang="en-US" sz="1600" i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00" b="56267"/>
          <a:stretch/>
        </p:blipFill>
        <p:spPr>
          <a:xfrm>
            <a:off x="3922173" y="763895"/>
            <a:ext cx="5221827" cy="914400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flipH="1">
            <a:off x="2947665" y="1210650"/>
            <a:ext cx="1310950" cy="1842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00" b="56978"/>
          <a:stretch/>
        </p:blipFill>
        <p:spPr>
          <a:xfrm>
            <a:off x="3922173" y="2109622"/>
            <a:ext cx="5221827" cy="865632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H="1" flipV="1">
            <a:off x="2216022" y="2383079"/>
            <a:ext cx="2057397" cy="1681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548899" y="882541"/>
            <a:ext cx="1002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bg2">
                    <a:lumMod val="25000"/>
                  </a:schemeClr>
                </a:solidFill>
              </a:rPr>
              <a:t>N Atlantic</a:t>
            </a:r>
            <a:endParaRPr lang="en-US" sz="16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3523" y="2160698"/>
            <a:ext cx="85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bg2">
                    <a:lumMod val="25000"/>
                  </a:schemeClr>
                </a:solidFill>
              </a:rPr>
              <a:t>S Ocean</a:t>
            </a:r>
            <a:endParaRPr lang="en-US" sz="16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75473" y="6467402"/>
            <a:ext cx="1637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year averages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124701" y="3641777"/>
            <a:ext cx="8980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FF"/>
                </a:solidFill>
              </a:rPr>
              <a:t>425/550</a:t>
            </a:r>
          </a:p>
          <a:p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</a:rPr>
              <a:t>450/550</a:t>
            </a:r>
          </a:p>
          <a:p>
            <a:r>
              <a:rPr lang="en-US" sz="1600" b="1" dirty="0" smtClean="0">
                <a:solidFill>
                  <a:srgbClr val="00B0F0"/>
                </a:solidFill>
              </a:rPr>
              <a:t>475/550</a:t>
            </a:r>
            <a:endParaRPr lang="en-US" sz="1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389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30857" y="6488668"/>
            <a:ext cx="1841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monthly averages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4395"/>
            <a:ext cx="4854543" cy="63756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113" y="212070"/>
            <a:ext cx="4766713" cy="62602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53283" y="85587"/>
            <a:ext cx="1002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bg2">
                    <a:lumMod val="25000"/>
                  </a:schemeClr>
                </a:solidFill>
              </a:rPr>
              <a:t>N Atlantic</a:t>
            </a:r>
            <a:endParaRPr lang="en-US" sz="16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049" y="6052083"/>
            <a:ext cx="2527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2">
                    <a:lumMod val="25000"/>
                  </a:schemeClr>
                </a:solidFill>
              </a:rPr>
              <a:t>CONTROL: PRE-INDUSTRIAL</a:t>
            </a:r>
            <a:endParaRPr lang="en-US" sz="1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8507" y="6038926"/>
            <a:ext cx="34008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2">
                    <a:lumMod val="25000"/>
                  </a:schemeClr>
                </a:solidFill>
              </a:rPr>
              <a:t>TRANSIENT RUN: BUSINESS AS USUAL</a:t>
            </a:r>
            <a:endParaRPr lang="en-US" sz="1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53283" y="5715760"/>
            <a:ext cx="721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00FF"/>
                </a:solidFill>
              </a:rPr>
              <a:t>425/550</a:t>
            </a:r>
          </a:p>
          <a:p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450/550</a:t>
            </a:r>
          </a:p>
          <a:p>
            <a:r>
              <a:rPr lang="en-US" sz="1200" b="1" dirty="0" smtClean="0">
                <a:solidFill>
                  <a:srgbClr val="00B0F0"/>
                </a:solidFill>
              </a:rPr>
              <a:t>475/550</a:t>
            </a:r>
            <a:endParaRPr lang="en-US" sz="1200" b="1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87518" y="4179024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425</a:t>
            </a:r>
          </a:p>
          <a:p>
            <a:r>
              <a:rPr lang="en-US" sz="1200" b="1" dirty="0" smtClean="0">
                <a:solidFill>
                  <a:srgbClr val="00B0F0"/>
                </a:solidFill>
              </a:rPr>
              <a:t>475</a:t>
            </a:r>
          </a:p>
          <a:p>
            <a:r>
              <a:rPr lang="en-US" sz="1200" b="1" dirty="0" smtClean="0">
                <a:solidFill>
                  <a:srgbClr val="92D050"/>
                </a:solidFill>
              </a:rPr>
              <a:t>500</a:t>
            </a:r>
          </a:p>
          <a:p>
            <a:r>
              <a:rPr lang="en-US" sz="1200" b="1" dirty="0" smtClean="0">
                <a:solidFill>
                  <a:srgbClr val="FFFF00"/>
                </a:solidFill>
              </a:rPr>
              <a:t>550</a:t>
            </a:r>
          </a:p>
          <a:p>
            <a:r>
              <a:rPr lang="en-US" sz="1200" b="1" dirty="0" smtClean="0">
                <a:solidFill>
                  <a:srgbClr val="FF0000"/>
                </a:solidFill>
              </a:rPr>
              <a:t>600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957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285" y="241707"/>
            <a:ext cx="4625789" cy="607520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228" y="241706"/>
            <a:ext cx="4625789" cy="60752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0857" y="6488668"/>
            <a:ext cx="1841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monthly averages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53283" y="85587"/>
            <a:ext cx="85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bg2">
                    <a:lumMod val="25000"/>
                  </a:schemeClr>
                </a:solidFill>
              </a:rPr>
              <a:t>S Ocean</a:t>
            </a:r>
            <a:endParaRPr lang="en-US" sz="16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049" y="6052083"/>
            <a:ext cx="2527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2">
                    <a:lumMod val="25000"/>
                  </a:schemeClr>
                </a:solidFill>
              </a:rPr>
              <a:t>CONTROL: PRE-INDUSTRIAL</a:t>
            </a:r>
            <a:endParaRPr lang="en-US" sz="1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8507" y="6038926"/>
            <a:ext cx="34008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2">
                    <a:lumMod val="25000"/>
                  </a:schemeClr>
                </a:solidFill>
              </a:rPr>
              <a:t>TRANSIENT RUN: BUSINESS AS USUAL</a:t>
            </a:r>
            <a:endParaRPr lang="en-US" sz="1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13297" y="5069429"/>
            <a:ext cx="721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00FF"/>
                </a:solidFill>
              </a:rPr>
              <a:t>425/550</a:t>
            </a:r>
          </a:p>
          <a:p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450/550</a:t>
            </a:r>
          </a:p>
          <a:p>
            <a:r>
              <a:rPr lang="en-US" sz="1200" b="1" dirty="0" smtClean="0">
                <a:solidFill>
                  <a:srgbClr val="00B0F0"/>
                </a:solidFill>
              </a:rPr>
              <a:t>475/550</a:t>
            </a:r>
            <a:endParaRPr lang="en-US" sz="1200" b="1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87518" y="4179024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425</a:t>
            </a:r>
          </a:p>
          <a:p>
            <a:r>
              <a:rPr lang="en-US" sz="1200" b="1" dirty="0" smtClean="0">
                <a:solidFill>
                  <a:srgbClr val="00B0F0"/>
                </a:solidFill>
              </a:rPr>
              <a:t>475</a:t>
            </a:r>
          </a:p>
          <a:p>
            <a:r>
              <a:rPr lang="en-US" sz="1200" b="1" dirty="0" smtClean="0">
                <a:solidFill>
                  <a:srgbClr val="92D050"/>
                </a:solidFill>
              </a:rPr>
              <a:t>500</a:t>
            </a:r>
          </a:p>
          <a:p>
            <a:r>
              <a:rPr lang="en-US" sz="1200" b="1" dirty="0" smtClean="0">
                <a:solidFill>
                  <a:srgbClr val="FFFF00"/>
                </a:solidFill>
              </a:rPr>
              <a:t>550</a:t>
            </a:r>
          </a:p>
          <a:p>
            <a:r>
              <a:rPr lang="en-US" sz="1200" b="1" dirty="0" smtClean="0">
                <a:solidFill>
                  <a:srgbClr val="FF0000"/>
                </a:solidFill>
              </a:rPr>
              <a:t>600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16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238</Words>
  <Application>Microsoft Office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Massachusetts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stephd</dc:creator>
  <cp:lastModifiedBy>stephd</cp:lastModifiedBy>
  <cp:revision>17</cp:revision>
  <dcterms:created xsi:type="dcterms:W3CDTF">2015-09-17T21:30:09Z</dcterms:created>
  <dcterms:modified xsi:type="dcterms:W3CDTF">2015-11-12T23:54:20Z</dcterms:modified>
</cp:coreProperties>
</file>